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66" r:id="rId3"/>
    <p:sldId id="267" r:id="rId4"/>
    <p:sldId id="268" r:id="rId5"/>
    <p:sldId id="269" r:id="rId6"/>
    <p:sldId id="270" r:id="rId7"/>
    <p:sldId id="256" r:id="rId8"/>
    <p:sldId id="271" r:id="rId9"/>
    <p:sldId id="259" r:id="rId10"/>
    <p:sldId id="260" r:id="rId11"/>
    <p:sldId id="261" r:id="rId12"/>
    <p:sldId id="258" r:id="rId13"/>
    <p:sldId id="262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8619" y="548680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Новоандреевская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имени полного кавалера ордена Славы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Осипова Василия Алексеевича» Симферопольского района Республики Крым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(МБОУ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Новоандреевская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им. В.А. Осипова»)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Имитационная игра </a:t>
            </a:r>
          </a:p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обществознания </a:t>
            </a:r>
          </a:p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«Голосование, выборы, референдум» </a:t>
            </a: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Новоандреевка, 2024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631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98836" y="4365104"/>
            <a:ext cx="561662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Партии, движения и государства,</a:t>
            </a:r>
          </a:p>
          <a:p>
            <a:r>
              <a:rPr lang="ru-RU" dirty="0"/>
              <a:t>В борьбе за власть считают ценные минуты,</a:t>
            </a:r>
          </a:p>
          <a:p>
            <a:r>
              <a:rPr lang="ru-RU" dirty="0"/>
              <a:t>Голосование по </a:t>
            </a:r>
            <a:r>
              <a:rPr lang="ru-RU" dirty="0" smtClean="0"/>
              <a:t>партийным </a:t>
            </a:r>
            <a:r>
              <a:rPr lang="ru-RU" dirty="0"/>
              <a:t>спискам</a:t>
            </a:r>
          </a:p>
          <a:p>
            <a:r>
              <a:rPr lang="ru-RU" dirty="0"/>
              <a:t>_______ </a:t>
            </a:r>
            <a:r>
              <a:rPr lang="ru-RU" dirty="0" smtClean="0"/>
              <a:t>делают </a:t>
            </a:r>
            <a:r>
              <a:rPr lang="ru-RU" dirty="0"/>
              <a:t>систему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980728"/>
            <a:ext cx="5771852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Есть категория людей такая, </a:t>
            </a:r>
          </a:p>
          <a:p>
            <a:r>
              <a:rPr lang="ru-RU" dirty="0"/>
              <a:t>Которая живет политики не зная.</a:t>
            </a:r>
          </a:p>
          <a:p>
            <a:r>
              <a:rPr lang="ru-RU" dirty="0"/>
              <a:t>Голосовать не ходят, говорят:</a:t>
            </a:r>
          </a:p>
          <a:p>
            <a:r>
              <a:rPr lang="ru-RU" dirty="0"/>
              <a:t>«Жить без политики привычнее и проще,</a:t>
            </a:r>
          </a:p>
          <a:p>
            <a:r>
              <a:rPr lang="ru-RU" dirty="0"/>
              <a:t>Нам обещают </a:t>
            </a:r>
            <a:r>
              <a:rPr lang="ru-RU" dirty="0" smtClean="0"/>
              <a:t>всё подряд</a:t>
            </a:r>
            <a:r>
              <a:rPr lang="ru-RU" dirty="0"/>
              <a:t>,</a:t>
            </a:r>
          </a:p>
          <a:p>
            <a:r>
              <a:rPr lang="ru-RU" dirty="0"/>
              <a:t>А кошелек и ныне тощий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Обходят мимо все идейные теченья</a:t>
            </a:r>
          </a:p>
          <a:p>
            <a:r>
              <a:rPr lang="ru-RU" dirty="0"/>
              <a:t>Чужды им даже ценности либерализма,</a:t>
            </a:r>
          </a:p>
          <a:p>
            <a:r>
              <a:rPr lang="ru-RU" dirty="0"/>
              <a:t>Ни Ленина не чтят, ни Карла Маркса</a:t>
            </a:r>
          </a:p>
          <a:p>
            <a:r>
              <a:rPr lang="ru-RU" dirty="0"/>
              <a:t>Удел их - пленниками </a:t>
            </a:r>
            <a:r>
              <a:rPr lang="ru-RU" dirty="0" smtClean="0"/>
              <a:t>быть.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7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80728"/>
            <a:ext cx="4572000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Быть выборщиком - хорошо, депутатом - лучше!</a:t>
            </a:r>
          </a:p>
          <a:p>
            <a:r>
              <a:rPr lang="ru-RU" dirty="0"/>
              <a:t>В депутаты б я пошел, </a:t>
            </a:r>
            <a:r>
              <a:rPr lang="ru-RU" dirty="0" smtClean="0"/>
              <a:t>пусть </a:t>
            </a:r>
            <a:r>
              <a:rPr lang="ru-RU" dirty="0"/>
              <a:t>меня научат!</a:t>
            </a:r>
          </a:p>
          <a:p>
            <a:r>
              <a:rPr lang="ru-RU" dirty="0"/>
              <a:t>Кандидатуру выдвину свою на </a:t>
            </a:r>
            <a:r>
              <a:rPr lang="ru-RU" dirty="0" smtClean="0"/>
              <a:t>пост,</a:t>
            </a:r>
            <a:endParaRPr lang="ru-RU" dirty="0"/>
          </a:p>
          <a:p>
            <a:r>
              <a:rPr lang="ru-RU" dirty="0" smtClean="0"/>
              <a:t>__________ систему </a:t>
            </a:r>
            <a:r>
              <a:rPr lang="ru-RU" dirty="0"/>
              <a:t>двину в рост!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3811444"/>
            <a:ext cx="45720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______ идёт на выборы,</a:t>
            </a:r>
          </a:p>
          <a:p>
            <a:r>
              <a:rPr lang="ru-RU" dirty="0"/>
              <a:t>Сегодня власть свою он выберет!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3" y="4486623"/>
            <a:ext cx="3014638" cy="23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21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632848" cy="583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5986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Голосование. Выборы. Референдум.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121406"/>
            <a:ext cx="3456384" cy="411590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Сформировать научное представление </a:t>
            </a:r>
            <a:r>
              <a:rPr lang="ru-RU" b="1" dirty="0"/>
              <a:t>об избирательной системе и ее типах, раскрыть и осмыслить такие понятия, как голосование, активное и пассивное избирательное право, референдум.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95936" y="2119312"/>
            <a:ext cx="4392488" cy="411799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Способствовать развитию самостоятельного мышления, творческих способностей учащихся; умения анализировать учебный материал.</a:t>
            </a:r>
          </a:p>
          <a:p>
            <a:r>
              <a:rPr lang="ru-RU" b="1" dirty="0" smtClean="0"/>
              <a:t>Продолжить </a:t>
            </a:r>
            <a:r>
              <a:rPr lang="ru-RU" b="1" dirty="0"/>
              <a:t>развитие навыков делового межличностного общения на основе сотрудничества.</a:t>
            </a:r>
          </a:p>
          <a:p>
            <a:r>
              <a:rPr lang="ru-RU" b="1" dirty="0" smtClean="0"/>
              <a:t>Воспитывать </a:t>
            </a:r>
            <a:r>
              <a:rPr lang="ru-RU" b="1" dirty="0"/>
              <a:t>школьников в духе традиций демократической политической культуры.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180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755576" y="908720"/>
            <a:ext cx="4032448" cy="481542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Голосование </a:t>
            </a:r>
          </a:p>
          <a:p>
            <a:r>
              <a:rPr lang="ru-RU" sz="2800" dirty="0" smtClean="0"/>
              <a:t>Избирательная система</a:t>
            </a:r>
          </a:p>
          <a:p>
            <a:r>
              <a:rPr lang="ru-RU" sz="2800" dirty="0" smtClean="0"/>
              <a:t>Мажоритарная система</a:t>
            </a:r>
          </a:p>
          <a:p>
            <a:r>
              <a:rPr lang="ru-RU" sz="2800" dirty="0" smtClean="0"/>
              <a:t>Пропорциональная система</a:t>
            </a:r>
          </a:p>
          <a:p>
            <a:r>
              <a:rPr lang="ru-RU" sz="2800" dirty="0" smtClean="0"/>
              <a:t>Абсентеизм</a:t>
            </a:r>
          </a:p>
          <a:p>
            <a:r>
              <a:rPr lang="ru-RU" sz="2800" dirty="0" smtClean="0"/>
              <a:t>Политическая партия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440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изображено?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" b="52"/>
          <a:stretch/>
        </p:blipFill>
        <p:spPr bwMode="auto">
          <a:xfrm>
            <a:off x="0" y="2276872"/>
            <a:ext cx="4355976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311641"/>
            <a:ext cx="5112568" cy="471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8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изображено?</a:t>
            </a:r>
          </a:p>
        </p:txBody>
      </p:sp>
      <p:pic>
        <p:nvPicPr>
          <p:cNvPr id="4" name="Picture 2" descr="C:\Users\Елена\YandexDisk\Загрузки\Todd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935" t="8910" r="7343" b="8159"/>
          <a:stretch>
            <a:fillRect/>
          </a:stretch>
        </p:blipFill>
        <p:spPr bwMode="auto">
          <a:xfrm>
            <a:off x="0" y="2020068"/>
            <a:ext cx="4693070" cy="4436494"/>
          </a:xfrm>
          <a:prstGeom prst="rect">
            <a:avLst/>
          </a:prstGeom>
          <a:noFill/>
        </p:spPr>
      </p:pic>
      <p:pic>
        <p:nvPicPr>
          <p:cNvPr id="5" name="Picture 3" descr="C:\Users\Елена\YandexDisk\Загрузки\stels 8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3060" y="2708920"/>
            <a:ext cx="4150940" cy="32853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678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Общество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как система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целое, состоящее из взаимодействующих частей: подсистем и элементов.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1486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Общество как система</a:t>
            </a:r>
            <a:endParaRPr lang="ru-RU" sz="2800" b="1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971599" y="1772816"/>
            <a:ext cx="3528963" cy="1200329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научной литературе общество определяется как система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932363" y="2420938"/>
            <a:ext cx="3671887" cy="119062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Общество как система </a:t>
            </a: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124870" y="3903841"/>
            <a:ext cx="2159000" cy="1373188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Элементы социальной системы </a:t>
            </a: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4716463" y="3933825"/>
            <a:ext cx="1871662" cy="2303463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6877051" y="3933825"/>
            <a:ext cx="1583381" cy="2159471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4572000" y="4079964"/>
            <a:ext cx="19446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Взаимо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отношения между элементами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6650830" y="4076700"/>
            <a:ext cx="2016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Социальная система в целом</a:t>
            </a:r>
          </a:p>
        </p:txBody>
      </p:sp>
      <p:sp>
        <p:nvSpPr>
          <p:cNvPr id="11" name="AutoShape 20"/>
          <p:cNvSpPr>
            <a:spLocks noChangeArrowheads="1"/>
          </p:cNvSpPr>
          <p:nvPr/>
        </p:nvSpPr>
        <p:spPr bwMode="auto">
          <a:xfrm>
            <a:off x="4572000" y="1989138"/>
            <a:ext cx="1439863" cy="503237"/>
          </a:xfrm>
          <a:prstGeom prst="curvedDownArrow">
            <a:avLst>
              <a:gd name="adj1" fmla="val 57224"/>
              <a:gd name="adj2" fmla="val 114448"/>
              <a:gd name="adj3" fmla="val 33333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21"/>
          <p:cNvSpPr>
            <a:spLocks noChangeArrowheads="1"/>
          </p:cNvSpPr>
          <p:nvPr/>
        </p:nvSpPr>
        <p:spPr bwMode="auto">
          <a:xfrm>
            <a:off x="7596188" y="3573463"/>
            <a:ext cx="288925" cy="360362"/>
          </a:xfrm>
          <a:prstGeom prst="downArrow">
            <a:avLst>
              <a:gd name="adj1" fmla="val 50000"/>
              <a:gd name="adj2" fmla="val 31181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22"/>
          <p:cNvSpPr>
            <a:spLocks noChangeArrowheads="1"/>
          </p:cNvSpPr>
          <p:nvPr/>
        </p:nvSpPr>
        <p:spPr bwMode="auto">
          <a:xfrm>
            <a:off x="5508625" y="3573463"/>
            <a:ext cx="287338" cy="360362"/>
          </a:xfrm>
          <a:prstGeom prst="downArrow">
            <a:avLst>
              <a:gd name="adj1" fmla="val 50000"/>
              <a:gd name="adj2" fmla="val 31353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23"/>
          <p:cNvSpPr>
            <a:spLocks noChangeArrowheads="1"/>
          </p:cNvSpPr>
          <p:nvPr/>
        </p:nvSpPr>
        <p:spPr bwMode="auto">
          <a:xfrm rot="2227264">
            <a:off x="4452938" y="3352800"/>
            <a:ext cx="266700" cy="690563"/>
          </a:xfrm>
          <a:prstGeom prst="downArrow">
            <a:avLst>
              <a:gd name="adj1" fmla="val 50000"/>
              <a:gd name="adj2" fmla="val 64732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37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5" cy="20162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Элементы </a:t>
            </a:r>
            <a:r>
              <a:rPr lang="ru-RU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системы</a:t>
            </a:r>
            <a:br>
              <a:rPr lang="ru-RU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Общество,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сложная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система,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состоит из </a:t>
            </a: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подсистем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сфер общественной жизни , т.е. область жизни общества, соответствующую важнейшим человеческим потребностям.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0578" y="2575748"/>
            <a:ext cx="3528392" cy="1861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03140" y="3882752"/>
            <a:ext cx="1917290" cy="55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ЭКОНОМИКА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355976" y="2496944"/>
            <a:ext cx="4032448" cy="2018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85578" y="4076071"/>
            <a:ext cx="2016223" cy="423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ПОЛИТИКА</a:t>
            </a:r>
            <a:endParaRPr lang="ru-RU" sz="20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8"/>
          <a:stretch/>
        </p:blipFill>
        <p:spPr bwMode="auto">
          <a:xfrm>
            <a:off x="251520" y="4557769"/>
            <a:ext cx="4176464" cy="2034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83768" y="5949280"/>
            <a:ext cx="1946767" cy="64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СОЦИАЛЬНАЯ СФЕРА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"/>
          <a:stretch/>
        </p:blipFill>
        <p:spPr bwMode="auto">
          <a:xfrm>
            <a:off x="4716913" y="4579942"/>
            <a:ext cx="4032448" cy="201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126003" y="6240102"/>
            <a:ext cx="2017997" cy="64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ДУХОВНАЯ СФЕРА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86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892480" cy="1654794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</a:pP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Загадок много дивных на земле и, может быть, тебе одна по силам 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7700" y="2932660"/>
            <a:ext cx="4572000" cy="12187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Times New Roman"/>
              </a:rPr>
              <a:t>Георгий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Times New Roman"/>
              </a:rPr>
              <a:t>Александров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36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260648"/>
            <a:ext cx="8280919" cy="120248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Элементы </a:t>
            </a:r>
            <a:r>
              <a:rPr lang="ru-RU" sz="2800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системы</a:t>
            </a:r>
            <a:br>
              <a:rPr lang="ru-RU" sz="2800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Общество,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сложная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система,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состоит из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подсистем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сфер общественной жизни , т.е. область жизни общества, соответствующую важнейшим человеческим потребностям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0578" y="2575748"/>
            <a:ext cx="3528392" cy="1861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03140" y="3882752"/>
            <a:ext cx="1917290" cy="55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ЭКОНОМИКА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355976" y="2496944"/>
            <a:ext cx="4032448" cy="2018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85578" y="4076071"/>
            <a:ext cx="2016223" cy="423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itchFamily="34" charset="0"/>
              </a:rPr>
              <a:t>ПОЛИТИКА</a:t>
            </a:r>
            <a:endParaRPr lang="ru-RU" sz="20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rbel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8"/>
          <a:stretch/>
        </p:blipFill>
        <p:spPr bwMode="auto">
          <a:xfrm>
            <a:off x="251520" y="4557769"/>
            <a:ext cx="4176464" cy="2034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483768" y="5949280"/>
            <a:ext cx="1946767" cy="64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СОЦИАЛЬНАЯ СФЕРА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"/>
          <a:stretch/>
        </p:blipFill>
        <p:spPr bwMode="auto">
          <a:xfrm>
            <a:off x="4716913" y="4579942"/>
            <a:ext cx="4032448" cy="201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126003" y="6240102"/>
            <a:ext cx="2017997" cy="64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ДУХОВНАЯ СФЕРА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245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556" y="279045"/>
            <a:ext cx="4572000" cy="12003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/>
              <a:t>Это понятие ввел Аристотель,</a:t>
            </a:r>
          </a:p>
          <a:p>
            <a:r>
              <a:rPr lang="ru-RU" dirty="0"/>
              <a:t>Его описал он в трактате своем.</a:t>
            </a:r>
          </a:p>
          <a:p>
            <a:r>
              <a:rPr lang="ru-RU" dirty="0"/>
              <a:t>Оно представляет источник событий,</a:t>
            </a:r>
          </a:p>
          <a:p>
            <a:r>
              <a:rPr lang="ru-RU" dirty="0"/>
              <a:t>Которых боимся, и все таки </a:t>
            </a:r>
            <a:r>
              <a:rPr lang="ru-RU" dirty="0" smtClean="0"/>
              <a:t>ждем ___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04420" y="865765"/>
            <a:ext cx="4896544" cy="175432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Хорошо, </a:t>
            </a:r>
            <a:r>
              <a:rPr lang="ru-RU" dirty="0"/>
              <a:t>когда их больше двух, </a:t>
            </a:r>
          </a:p>
          <a:p>
            <a:r>
              <a:rPr lang="ru-RU" dirty="0"/>
              <a:t>Тогда свободен у народа дух.</a:t>
            </a:r>
          </a:p>
          <a:p>
            <a:r>
              <a:rPr lang="ru-RU" dirty="0"/>
              <a:t>Если же одна осталась,</a:t>
            </a:r>
          </a:p>
          <a:p>
            <a:r>
              <a:rPr lang="ru-RU" dirty="0"/>
              <a:t>То считай, страна попалась.</a:t>
            </a:r>
          </a:p>
          <a:p>
            <a:r>
              <a:rPr lang="ru-RU" dirty="0"/>
              <a:t>Под контроль ее возьмет,</a:t>
            </a:r>
          </a:p>
          <a:p>
            <a:r>
              <a:rPr lang="ru-RU" dirty="0"/>
              <a:t>К коммунизму поведет.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224" y="2204864"/>
            <a:ext cx="453650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Это группа самых лучших.</a:t>
            </a:r>
          </a:p>
          <a:p>
            <a:r>
              <a:rPr lang="ru-RU" dirty="0"/>
              <a:t>Их в лицо ты должен знать.</a:t>
            </a:r>
          </a:p>
          <a:p>
            <a:r>
              <a:rPr lang="ru-RU" dirty="0"/>
              <a:t>И додумался же кто-то</a:t>
            </a:r>
          </a:p>
          <a:p>
            <a:r>
              <a:rPr lang="ru-RU" dirty="0"/>
              <a:t>Их «сливки общества» назвать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501008"/>
            <a:ext cx="4499992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Хоть говорят, что в поле ты </a:t>
            </a:r>
            <a:r>
              <a:rPr lang="ru-RU" dirty="0" smtClean="0"/>
              <a:t>один- </a:t>
            </a:r>
            <a:r>
              <a:rPr lang="ru-RU" dirty="0"/>
              <a:t>не воин,</a:t>
            </a:r>
          </a:p>
          <a:p>
            <a:r>
              <a:rPr lang="ru-RU" dirty="0"/>
              <a:t>Но среди нас всегда есть тот, кто почестей достоин.</a:t>
            </a:r>
          </a:p>
          <a:p>
            <a:r>
              <a:rPr lang="ru-RU" dirty="0"/>
              <a:t>И от него лишь одного, порой зависит много,</a:t>
            </a:r>
          </a:p>
          <a:p>
            <a:r>
              <a:rPr lang="ru-RU" dirty="0"/>
              <a:t>Ведет он нас как рулевой, незримою дорогой.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3424453"/>
            <a:ext cx="457200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Этот день я не </a:t>
            </a:r>
            <a:r>
              <a:rPr lang="ru-RU" dirty="0" smtClean="0"/>
              <a:t>забуду,</a:t>
            </a:r>
            <a:endParaRPr lang="ru-RU" dirty="0"/>
          </a:p>
          <a:p>
            <a:r>
              <a:rPr lang="ru-RU" dirty="0" smtClean="0"/>
              <a:t>Выбор </a:t>
            </a:r>
            <a:r>
              <a:rPr lang="ru-RU" dirty="0"/>
              <a:t>мой </a:t>
            </a:r>
            <a:r>
              <a:rPr lang="ru-RU" dirty="0" smtClean="0"/>
              <a:t>определён.</a:t>
            </a:r>
            <a:endParaRPr lang="ru-RU" dirty="0"/>
          </a:p>
          <a:p>
            <a:r>
              <a:rPr lang="ru-RU" dirty="0" smtClean="0"/>
              <a:t>Ставлю </a:t>
            </a:r>
            <a:r>
              <a:rPr lang="ru-RU" dirty="0"/>
              <a:t>галочку </a:t>
            </a:r>
            <a:r>
              <a:rPr lang="ru-RU" dirty="0" smtClean="0"/>
              <a:t>напротив</a:t>
            </a:r>
          </a:p>
          <a:p>
            <a:r>
              <a:rPr lang="ru-RU" dirty="0" smtClean="0"/>
              <a:t> </a:t>
            </a:r>
            <a:r>
              <a:rPr lang="ru-RU" dirty="0"/>
              <a:t>я того, в ком убеждён </a:t>
            </a:r>
          </a:p>
        </p:txBody>
      </p:sp>
    </p:spTree>
    <p:extLst>
      <p:ext uri="{BB962C8B-B14F-4D97-AF65-F5344CB8AC3E}">
        <p14:creationId xmlns:p14="http://schemas.microsoft.com/office/powerpoint/2010/main" val="136507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499</TotalTime>
  <Words>415</Words>
  <Application>Microsoft Office PowerPoint</Application>
  <PresentationFormat>Экран (4:3)</PresentationFormat>
  <Paragraphs>91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Brush Script MT</vt:lpstr>
      <vt:lpstr>Calibri</vt:lpstr>
      <vt:lpstr>Constantia</vt:lpstr>
      <vt:lpstr>Corbel</vt:lpstr>
      <vt:lpstr>Franklin Gothic Book</vt:lpstr>
      <vt:lpstr>Rage Italic</vt:lpstr>
      <vt:lpstr>Times New Roman</vt:lpstr>
      <vt:lpstr>Кнопка</vt:lpstr>
      <vt:lpstr>   Муниципальное бюджетное общеобразовательное учреждение  «Новоандреевская школа имени полного кавалера ордена Славы  Осипова Василия Алексеевича» Симферопольского района Республики Крым  (МБОУ «Новоандреевская школа им. В.А. Осипова»)  </vt:lpstr>
      <vt:lpstr>Что изображено?</vt:lpstr>
      <vt:lpstr>Что изображено?</vt:lpstr>
      <vt:lpstr>      Общество как система   Система – это целое, состоящее из взаимодействующих частей: подсистем и элементов. </vt:lpstr>
      <vt:lpstr>Общество как система</vt:lpstr>
      <vt:lpstr>  Элементы системы Общество, как сложная система, состоит из подсистем — сфер общественной жизни , т.е. область жизни общества, соответствующую важнейшим человеческим потребностям. </vt:lpstr>
      <vt:lpstr>Презентация PowerPoint</vt:lpstr>
      <vt:lpstr>   Элементы системы Общество, как сложная система, состоит из подсистем — сфер общественной жизни , т.е. область жизни общества, соответствующую важнейшим человеческим потребностям </vt:lpstr>
      <vt:lpstr>Презентация PowerPoint</vt:lpstr>
      <vt:lpstr>Презентация PowerPoint</vt:lpstr>
      <vt:lpstr>Презентация PowerPoint</vt:lpstr>
      <vt:lpstr>Презентация PowerPoint</vt:lpstr>
      <vt:lpstr>Голосование. Выборы. Референдум.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обществознания  9 класс</dc:title>
  <dc:creator>мк</dc:creator>
  <cp:lastModifiedBy>Dell</cp:lastModifiedBy>
  <cp:revision>25</cp:revision>
  <cp:lastPrinted>2024-12-09T18:41:48Z</cp:lastPrinted>
  <dcterms:created xsi:type="dcterms:W3CDTF">2012-10-14T07:23:20Z</dcterms:created>
  <dcterms:modified xsi:type="dcterms:W3CDTF">2024-12-13T12:18:40Z</dcterms:modified>
</cp:coreProperties>
</file>